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9"/>
  </p:notesMasterIdLst>
  <p:sldIdLst>
    <p:sldId id="256" r:id="rId2"/>
    <p:sldId id="285" r:id="rId3"/>
    <p:sldId id="286" r:id="rId4"/>
    <p:sldId id="301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2" r:id="rId20"/>
    <p:sldId id="303" r:id="rId21"/>
    <p:sldId id="305" r:id="rId22"/>
    <p:sldId id="304" r:id="rId23"/>
    <p:sldId id="306" r:id="rId24"/>
    <p:sldId id="307" r:id="rId25"/>
    <p:sldId id="308" r:id="rId26"/>
    <p:sldId id="309" r:id="rId27"/>
    <p:sldId id="31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0CC0-63EB-494D-951E-32D442E99695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4EB8F-9DF6-4DD9-BE23-84F55E08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F3F7D7-95FE-40AE-8D19-73E9FEBDC211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BB567-8906-42FD-AC32-A09E3082D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4525-87E9-4CED-91DC-E8DD98225B3F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B87-ABFB-430F-B0E4-984A47832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AD4-FA0A-44BD-947F-F4A7801C4BDC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A2B1-6257-4684-8B30-AA2BDC402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692E-DD73-4610-BF9B-2540AAFE0B2F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E069-EB3A-4739-B967-91275BABC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CE6E4C-5355-4073-8BBA-0D7CB297185A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309961-E717-4F0B-85BE-C18970D9A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F741-9212-4DC9-8D75-0FB2EA7968D8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E0C5-120D-4C24-BFA5-C49FD59B5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311E87-0419-440B-9560-ECBACEE3F5FF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D0B127-2107-4516-A9DF-00B311480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32C0-9D38-432E-B050-1BD0EBCECA7A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820A-15F4-4E29-87BC-A25910A0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F88D7-5443-440A-89F9-7542CC892538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80DB2-1B5D-4235-9D4F-3F6D0620E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18C7FC-0AE8-44F0-A886-C2B8A5834A54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BFBCBB-C999-4D95-ACD8-B35B0954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46E88-F028-40DD-BEB2-185174060430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79D77E-E85F-4DEE-8DB6-31987D83D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8C13502-7251-4B1C-8CDD-8398851435C6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02D6241-EAD8-4D1A-9AC5-59965C347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4" r:id="rId2"/>
    <p:sldLayoutId id="2147483850" r:id="rId3"/>
    <p:sldLayoutId id="2147483845" r:id="rId4"/>
    <p:sldLayoutId id="2147483851" r:id="rId5"/>
    <p:sldLayoutId id="2147483846" r:id="rId6"/>
    <p:sldLayoutId id="2147483852" r:id="rId7"/>
    <p:sldLayoutId id="2147483853" r:id="rId8"/>
    <p:sldLayoutId id="2147483854" r:id="rId9"/>
    <p:sldLayoutId id="2147483847" r:id="rId10"/>
    <p:sldLayoutId id="2147483848" r:id="rId11"/>
  </p:sldLayoutIdLst>
  <p:transition>
    <p:pull dir="d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786742" cy="12858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нормативных актов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профпатологии</a:t>
            </a:r>
            <a:endParaRPr lang="ru-RU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643865" cy="11731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Плотникова О.В.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16.11.2018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58769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005788" cy="621510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Пункт 8 дополнить абзацем следующего содержания: </a:t>
            </a:r>
          </a:p>
          <a:p>
            <a:r>
              <a:rPr lang="ru-RU" dirty="0" smtClean="0"/>
              <a:t> «Направление на медицинский осмотр…заверяется печатью работодателя (при наличии печати).».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выписку из медицинской карты </a:t>
            </a:r>
            <a:r>
              <a:rPr lang="ru-RU" dirty="0" smtClean="0"/>
              <a:t>амбулаторного больного (учетная форма 0/27у) медицинской организации, к которой лицо, поступающее на работу (работник) прикреплено для медицинского обслуживания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 согласия лица, поступающего на работу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(работника, завершившего прохождение ПМО</a:t>
            </a:r>
            <a:r>
              <a:rPr lang="ru-RU" dirty="0" smtClean="0"/>
              <a:t>);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5ECE16-C5EF-4EEB-9029-45C6286D46E8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8077226" cy="64293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Подпункт 10.2 Медицинским организациям, проводившим предварительные и периодические медицинские осмотры,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предоставлять информацию о состоянии здоровья работника, в том числе и о результатах указанных осмотров с согласия работника по запросу Фонду социального страхования Российской Федерации.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/>
              <a:t> В Заключении -результаты медицинских осмотров:</a:t>
            </a:r>
          </a:p>
          <a:p>
            <a:r>
              <a:rPr lang="ru-RU" dirty="0" smtClean="0"/>
              <a:t> медицинские противопоказания к работе выявлены </a:t>
            </a:r>
          </a:p>
          <a:p>
            <a:r>
              <a:rPr lang="ru-RU" dirty="0" smtClean="0"/>
              <a:t> медицинские противопоказания к работе не выявлены.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72B8F-6CE0-4186-AE5A-AC3E5D92C65C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1474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37. Участники аварийных ситуаций или инцидентов, работники, имеющие (имевшие) заключение о предварительном диагнозе профессионального заболевания, лица со стойкими последствиями несчастных случаев на производстве </a:t>
            </a:r>
            <a:r>
              <a:rPr lang="ru-RU" b="1" dirty="0" smtClean="0"/>
              <a:t>не реже одного раза в пять лет проходят периодические осмотры в ЦПП.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AD0A7-0540-4CC0-BE12-6DB90BC9B664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05788" cy="642942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Для работников, занятых на работах в условиях воздействия вредных и (или) опасных производственных факторов и работ, при выполнении которых проводятся предварительные и периодические медицинские осмотры (обследования), </a:t>
            </a:r>
            <a:r>
              <a:rPr lang="ru-RU" b="1" dirty="0" smtClean="0"/>
              <a:t>первый обязательный ПМО проводится в ЦПП </a:t>
            </a:r>
            <a:r>
              <a:rPr lang="ru-RU" dirty="0" smtClean="0"/>
              <a:t>при следующем стаже работы во вредных условиях труда: </a:t>
            </a:r>
          </a:p>
          <a:p>
            <a:r>
              <a:rPr lang="ru-RU" dirty="0" smtClean="0"/>
              <a:t>подкласс 3.2 – 10 лет,</a:t>
            </a:r>
          </a:p>
          <a:p>
            <a:r>
              <a:rPr lang="ru-RU" dirty="0" smtClean="0"/>
              <a:t> подкласс 3.3 – 10 лет, </a:t>
            </a:r>
          </a:p>
          <a:p>
            <a:r>
              <a:rPr lang="ru-RU" dirty="0" smtClean="0"/>
              <a:t>подкласс 3.4 – 5 лет,</a:t>
            </a:r>
          </a:p>
          <a:p>
            <a:r>
              <a:rPr lang="ru-RU" dirty="0" smtClean="0"/>
              <a:t> в опасных условиях труда (4 класс) – 5 лет,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Последующие осмотры у данных категорий работников в ЦПП проводятся не реже одного раза в пять лет.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6F6DF-4487-480F-90E4-A74DC66FBF20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148664" cy="6286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Пункт 45 изложить в следующей редакции: «45. </a:t>
            </a:r>
            <a:r>
              <a:rPr lang="ru-RU" b="1" dirty="0" smtClean="0"/>
              <a:t>Заключительный акт (в том числе в электронной форме) </a:t>
            </a:r>
            <a:r>
              <a:rPr lang="ru-RU" dirty="0" smtClean="0"/>
              <a:t>составляется </a:t>
            </a:r>
            <a:r>
              <a:rPr lang="ru-RU" b="1" dirty="0" smtClean="0"/>
              <a:t>в пяти экземплярах</a:t>
            </a:r>
            <a:r>
              <a:rPr lang="ru-RU" dirty="0" smtClean="0"/>
              <a:t>, которые направляются медицинской организацией </a:t>
            </a:r>
            <a:r>
              <a:rPr lang="ru-RU" b="1" dirty="0" smtClean="0"/>
              <a:t>в течение 5 рабочих дней от даты утверждения акта </a:t>
            </a:r>
            <a:r>
              <a:rPr lang="ru-RU" dirty="0" smtClean="0"/>
              <a:t>работодателю, в центр профпатологии субъекта Российской Федерации, </a:t>
            </a:r>
            <a:r>
              <a:rPr lang="ru-RU" b="1" dirty="0" smtClean="0"/>
              <a:t>Фонд социального страхования.</a:t>
            </a:r>
          </a:p>
          <a:p>
            <a:r>
              <a:rPr lang="ru-RU" dirty="0" smtClean="0"/>
              <a:t> Один экземпляр заключительного акта хранится в медицинской организации, проводившей периодические осмотры, в течение 50 лет.».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F5910-8C7C-47C8-8C8A-335C92797E37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8358214" cy="62151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Заключение составляется в пяти экземплярах : </a:t>
            </a:r>
            <a:r>
              <a:rPr lang="ru-RU" dirty="0" smtClean="0"/>
              <a:t>1.лицу, поступающему на работу, или завершившему прохождение ПМО - на руки </a:t>
            </a:r>
          </a:p>
          <a:p>
            <a:r>
              <a:rPr lang="ru-RU" dirty="0" smtClean="0"/>
              <a:t>2. приобщается к медицинской карте пациента, получающего медицинскую помощь в амбулаторных условиях, оформляемой в медицинской организации, в которой проводился медицинский осмотр, </a:t>
            </a:r>
            <a:endParaRPr lang="ru-RU" dirty="0" smtClean="0"/>
          </a:p>
          <a:p>
            <a:r>
              <a:rPr lang="ru-RU" b="1" dirty="0" smtClean="0"/>
              <a:t>остальные </a:t>
            </a:r>
            <a:r>
              <a:rPr lang="ru-RU" b="1" dirty="0" smtClean="0"/>
              <a:t>с письменного согласия лица, поступающего на работу (работника, завершившего прохождение ПМО), или его законного представителя направляются</a:t>
            </a:r>
            <a:r>
              <a:rPr lang="ru-RU" dirty="0" smtClean="0"/>
              <a:t> : </a:t>
            </a:r>
          </a:p>
          <a:p>
            <a:r>
              <a:rPr lang="ru-RU" dirty="0" smtClean="0"/>
              <a:t>3. работодателю </a:t>
            </a:r>
          </a:p>
          <a:p>
            <a:r>
              <a:rPr lang="ru-RU" dirty="0" smtClean="0"/>
              <a:t>4. медицинскую организацию, к которой лицо, поступающее на работу (работник), прикреплено для медицинского обслуживания </a:t>
            </a:r>
          </a:p>
          <a:p>
            <a:r>
              <a:rPr lang="ru-RU" dirty="0" smtClean="0"/>
              <a:t>5.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Фонд социального страхования.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B896A-E4B2-4FE3-9F76-88F702F9D557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912" cy="5962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Проект приказа Минздрава РФ Об утверждении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Порядка проведения экспертизы связи заболевания с профессией </a:t>
            </a:r>
            <a:r>
              <a:rPr lang="ru-RU" dirty="0" smtClean="0"/>
              <a:t>и формы медицинского заключения о наличии или об отсутствии профессионального заболевания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согласовании в Минюсте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Пересмотр приказа МЗ РФ от 13.11.2012г. N 911н Об утверждении порядка оказания медицинской помощи при острых и хронических профессиональных заболеваниях </a:t>
            </a:r>
          </a:p>
          <a:p>
            <a:r>
              <a:rPr lang="ru-RU" dirty="0" smtClean="0"/>
              <a:t>✓ Порядок оказания специализированной </a:t>
            </a:r>
            <a:r>
              <a:rPr lang="ru-RU" dirty="0" err="1" smtClean="0"/>
              <a:t>профпатологической</a:t>
            </a:r>
            <a:r>
              <a:rPr lang="ru-RU" dirty="0" smtClean="0"/>
              <a:t> помощи </a:t>
            </a:r>
          </a:p>
          <a:p>
            <a:r>
              <a:rPr lang="ru-RU" dirty="0" smtClean="0"/>
              <a:t>✓ Оснащение, штатное расписание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56F4E-FB3E-4CE8-88B8-CCEA8EFFA21D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91540" cy="60341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Проект</a:t>
            </a:r>
            <a:r>
              <a:rPr lang="ru-RU" dirty="0" smtClean="0"/>
              <a:t> приказа МЗ РФ </a:t>
            </a:r>
          </a:p>
          <a:p>
            <a:r>
              <a:rPr lang="ru-RU" dirty="0" smtClean="0"/>
              <a:t>Об утверждении Порядка проведения обязательных предварительных (при поступлении на работу) и периодических медицинских осмотров, учета, ведения отчетности и выдачи личных медицинских книжек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работникам организаций пищевой промышленности, общественного питания и торговли, водопроводных сооружений, медицинских организаций, детских учреждений и некоторых других работодателей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13103-698C-423F-B789-B7AEEE26C43C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281" y="1071546"/>
            <a:ext cx="779134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50F41-12AB-478C-89DF-F6104A0559DF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9961-E717-4F0B-85BE-C18970D9AE1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74638"/>
            <a:ext cx="835821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ПРОФЕССИОНАЛЬНЫЙ СТАНДАРТ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Врач-профпатолог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785926"/>
            <a:ext cx="7934350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Обобщенная трудовая функция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Оказание первичной специализированной медико-санитарной помощи по профпатологии, проведение медицинских осмотров, медицинского освидетельствования и медицинской экспертизы в амбулаторных условиях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Оказание специализированной медицинской помощи по профпатологии, проведение медицинских осмотров, медицинского освидетельствования и медицинской экспертизы в стационарных условиях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0FDB9-F82D-4BA3-9E03-6228B283BA21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Действующие изменения в 302н</a:t>
            </a:r>
            <a:endParaRPr lang="ru-RU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4350" cy="48006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1. приказ МЗ РФ от 15 мая 2013 г N 296н – по п. 19 Прил.2 (детские и подростковые сезонные оздоровительные организации).</a:t>
            </a:r>
          </a:p>
          <a:p>
            <a:pPr algn="just"/>
            <a:endParaRPr lang="ru-RU" dirty="0" smtClean="0"/>
          </a:p>
          <a:p>
            <a:pPr>
              <a:buNone/>
            </a:pPr>
            <a:r>
              <a:rPr lang="ru-RU" dirty="0" smtClean="0"/>
              <a:t>2. ПРИКАЗ МЗ РФ от 5 декабря 2014 г. N 801н</a:t>
            </a:r>
          </a:p>
          <a:p>
            <a:pPr>
              <a:buNone/>
            </a:pPr>
            <a:r>
              <a:rPr lang="ru-RU" b="1" dirty="0" smtClean="0"/>
              <a:t>3. Приказ Минтруда № 62н, Приказ МЗ № 49н от 06.02.2018 г.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47E3F-1C67-4AC1-9F41-E96D7EA472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43CB9-5D90-445A-B3AA-62AA012A0EB9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41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8A841-E3D6-4702-BAB2-DBDF6E717D04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285860"/>
            <a:ext cx="4037012" cy="4497387"/>
          </a:xfrm>
        </p:spPr>
        <p:txBody>
          <a:bodyPr/>
          <a:lstStyle/>
          <a:p>
            <a:r>
              <a:rPr lang="ru-RU" sz="3600" dirty="0" smtClean="0"/>
              <a:t>Нельзя думать и не надо даже думать о том, что настанет время, когда будет легче.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47E3F-1C67-4AC1-9F41-E96D7EA4725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277507" name="Picture 3" descr="C:\Users\Olga\Pictures\Screenshots\ЧЕРНОМЫРДИН_Виктор_Степан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2511393" cy="32262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36096" y="5085184"/>
            <a:ext cx="343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В.С. Черномырдин, 1938-2010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63716-DE06-48B5-B3C3-4CEFC1BE3734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500042"/>
            <a:ext cx="6400800" cy="2286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предстоит?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0D078-4D9E-46CC-943C-48CF8875D050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9961-E717-4F0B-85BE-C18970D9AE1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5643602" cy="47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571480"/>
            <a:ext cx="8077226" cy="60007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Актуализировать и гармонизировать Перечень профессиональных заболеваний, утвержденный приказом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России от 27 апреля 2012 года № 417н  с международным Перечнем профзаболеваний </a:t>
            </a:r>
            <a:r>
              <a:rPr lang="ru-RU" dirty="0" smtClean="0"/>
              <a:t>МОТ.</a:t>
            </a:r>
          </a:p>
          <a:p>
            <a:endParaRPr lang="ru-RU" dirty="0" smtClean="0"/>
          </a:p>
          <a:p>
            <a:r>
              <a:rPr lang="ru-RU" dirty="0" smtClean="0"/>
              <a:t> Разработать Инструкцию по применению Перечня профессиональных заболеваний, которая должна не только </a:t>
            </a:r>
            <a:r>
              <a:rPr lang="ru-RU" b="1" dirty="0" smtClean="0"/>
              <a:t>регламентировать документооборот, но и излагать методологию обоснования связи заболевания с профессией</a:t>
            </a:r>
            <a:r>
              <a:rPr lang="ru-RU" b="1" dirty="0" smtClean="0"/>
              <a:t>.</a:t>
            </a:r>
          </a:p>
          <a:p>
            <a:r>
              <a:rPr lang="ru-RU" sz="1600" dirty="0" smtClean="0"/>
              <a:t>РЕЗОЛЮЦИЯ РАБОЧЕГО ИНСТРУКТИВНО-МЕТОДИЧЕСКОГО СОВЕЩАНИЯ главных внештатных специалистов </a:t>
            </a:r>
            <a:r>
              <a:rPr lang="ru-RU" sz="1600" dirty="0" err="1" smtClean="0"/>
              <a:t>профпатологов</a:t>
            </a:r>
            <a:r>
              <a:rPr lang="ru-RU" sz="1600" dirty="0" smtClean="0"/>
              <a:t> субъектов Северо-Западного федерального округа Российской </a:t>
            </a:r>
            <a:r>
              <a:rPr lang="ru-RU" sz="1600" dirty="0" smtClean="0"/>
              <a:t>Федерации.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7A22C-A7D1-47E4-A45F-646AC3A5F8B4}" type="datetime1"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15.11.2018</a:t>
            </a:fld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8005788" cy="5819796"/>
          </a:xfrm>
        </p:spPr>
        <p:txBody>
          <a:bodyPr/>
          <a:lstStyle/>
          <a:p>
            <a:r>
              <a:rPr lang="ru-RU" dirty="0" smtClean="0"/>
              <a:t>сформировать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Единый реестр работников, контактирующих с канцерогенными производственными факторами.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Данные должны вносить </a:t>
            </a:r>
            <a:r>
              <a:rPr lang="ru-RU" b="1" dirty="0" smtClean="0"/>
              <a:t>медицинские организации, проводящие обязательные предварительные и периодические медицинские осмотры работников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sz="1050" dirty="0" smtClean="0"/>
              <a:t>РЕЗОЛЮЦИЯ РАБОЧЕГО ИНСТРУКТИВНО-МЕТОДИЧЕСКОГО СОВЕЩАНИЯ главных внештатных специалистов </a:t>
            </a:r>
            <a:r>
              <a:rPr lang="ru-RU" sz="1050" dirty="0" err="1" smtClean="0"/>
              <a:t>профпатологов</a:t>
            </a:r>
            <a:r>
              <a:rPr lang="ru-RU" sz="1050" dirty="0" smtClean="0"/>
              <a:t> субъектов Северо-Западного федерального округа Российской Федерации.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D5874-4FCA-417C-B1D6-00AD24CCA7FD}" type="datetime1">
              <a:rPr lang="ru-RU" smtClean="0"/>
              <a:pPr>
                <a:defRPr/>
              </a:pPr>
              <a:t>15.11.2018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7862912" cy="5605482"/>
          </a:xfrm>
        </p:spPr>
        <p:txBody>
          <a:bodyPr/>
          <a:lstStyle/>
          <a:p>
            <a:r>
              <a:rPr lang="ru-RU" dirty="0" smtClean="0"/>
              <a:t>Выработать </a:t>
            </a:r>
            <a:r>
              <a:rPr lang="ru-RU" b="1" dirty="0" smtClean="0"/>
              <a:t>единый методический подход к рекомендациям пациентам с профессиональной патологией санаторно-курортного лечения </a:t>
            </a:r>
            <a:r>
              <a:rPr lang="ru-RU" dirty="0" smtClean="0"/>
              <a:t>с учётом требований Приказа Минздрава России от 07 июня 2018 года № 321 «Об утверждении перечней медицинских показаний и противопоказаний для санаторно-курортного лечения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sz="1200" dirty="0" smtClean="0"/>
              <a:t>РЕЗОЛЮЦИЯ РАБОЧЕГО ИНСТРУКТИВНО-МЕТОДИЧЕСКОГО СОВЕЩАНИЯ главных внештатных специалистов </a:t>
            </a:r>
            <a:r>
              <a:rPr lang="ru-RU" sz="1200" dirty="0" err="1" smtClean="0"/>
              <a:t>профпатологов</a:t>
            </a:r>
            <a:r>
              <a:rPr lang="ru-RU" sz="1200" dirty="0" smtClean="0"/>
              <a:t> субъектов Северо-Западного федерального округа Российской Федерации.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64A94-005B-48E2-BCAD-EE83CFAEC7B4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8148664" cy="614366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Рекомендовать издать нормативно-методический документ по проведению судебных экспертиз связи заболевания с профессией, исключающий отмену диагнозов профессиональных заболеваний без предъявления иска к медицинским учреждениям, их установившим; </a:t>
            </a:r>
          </a:p>
          <a:p>
            <a:endParaRPr lang="ru-RU" dirty="0" smtClean="0"/>
          </a:p>
          <a:p>
            <a:r>
              <a:rPr lang="ru-RU" dirty="0" smtClean="0"/>
              <a:t> Отметить необходимость устранение юридических казусов в нормативно-правовых актах по учету и расследованию профессиональных заболеваний и обязательному социальному страхованию, установив срок составления актов и </a:t>
            </a:r>
            <a:r>
              <a:rPr lang="ru-RU" b="1" dirty="0" smtClean="0"/>
              <a:t>порядок процедуры признания страховым случаем профессионального заболевания.</a:t>
            </a:r>
          </a:p>
          <a:p>
            <a:endParaRPr lang="ru-RU" dirty="0" smtClean="0"/>
          </a:p>
          <a:p>
            <a:r>
              <a:rPr lang="ru-RU" dirty="0" smtClean="0"/>
              <a:t> Обратить внимание на установление обязательного ограничения деятельности медицинских организаций коммерческой системы здравоохранения, </a:t>
            </a:r>
            <a:r>
              <a:rPr lang="ru-RU" b="1" dirty="0" smtClean="0"/>
              <a:t>предоставив право проведения экспертизы связи заболевания с профессией только государственным центрам профпатологии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200" dirty="0" smtClean="0"/>
              <a:t>РЕЗОЛЮЦИЯ </a:t>
            </a:r>
            <a:r>
              <a:rPr lang="ru-RU" sz="2200" dirty="0" smtClean="0"/>
              <a:t>РАБОЧЕГО ИНСТРУКТИВНО-МЕТОДИЧЕСКОГО СОВЕЩАНИЯ главных внештатных специалистов </a:t>
            </a:r>
            <a:r>
              <a:rPr lang="ru-RU" sz="2200" dirty="0" err="1" smtClean="0"/>
              <a:t>профпатологов</a:t>
            </a:r>
            <a:r>
              <a:rPr lang="ru-RU" sz="2200" dirty="0" smtClean="0"/>
              <a:t> субъектов Северо-Западного федерального округа Российской Федерации.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DC4D7-135D-49CD-8727-C0E76A2A095B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786742" cy="1471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нормативных актов по профпатологии</a:t>
            </a:r>
            <a:endParaRPr lang="ru-RU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643865" cy="117317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Плотникова О.В.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16.11.2018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3"/>
            <a:ext cx="7072362" cy="38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47E3F-1C67-4AC1-9F41-E96D7EA4725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8CD47-E779-4772-A6AC-779842344C0A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57422" y="1785926"/>
            <a:ext cx="6400800" cy="2286000"/>
          </a:xfrm>
        </p:spPr>
        <p:txBody>
          <a:bodyPr/>
          <a:lstStyle/>
          <a:p>
            <a:pPr algn="ctr"/>
            <a:r>
              <a:rPr lang="ru-RU" dirty="0" smtClean="0"/>
              <a:t>Проекты </a:t>
            </a:r>
            <a:br>
              <a:rPr lang="ru-RU" dirty="0" smtClean="0"/>
            </a:br>
            <a:r>
              <a:rPr lang="ru-RU" dirty="0" smtClean="0"/>
              <a:t>новых документов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dirty="0" smtClean="0"/>
              <a:t>Нужно бежать со всех ног, чтобы только оставаться на месте, а чтобы куда-то попасть, надо бежать как минимум вдвое быстрее! Л. Кэрролл.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47E3F-1C67-4AC1-9F41-E96D7EA4725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00438"/>
            <a:ext cx="2790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A3A0E-13D9-4B87-91BF-C1F43A94F52A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857232"/>
            <a:ext cx="6836084" cy="5429288"/>
          </a:xfrm>
        </p:spPr>
        <p:txBody>
          <a:bodyPr>
            <a:normAutofit/>
          </a:bodyPr>
          <a:lstStyle/>
          <a:p>
            <a:pPr marL="365125" lvl="0" indent="-282575" algn="ctr">
              <a:lnSpc>
                <a:spcPct val="100000"/>
              </a:lnSpc>
              <a:spcBef>
                <a:spcPts val="600"/>
              </a:spcBef>
            </a:pPr>
            <a:r>
              <a:rPr lang="ru-RU" dirty="0" smtClean="0"/>
              <a:t>Проект приказа</a:t>
            </a:r>
            <a:br>
              <a:rPr lang="ru-RU" dirty="0" smtClean="0"/>
            </a:br>
            <a:r>
              <a:rPr lang="ru-RU" sz="2800" b="0" cap="none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Об утверждении Перечней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</a:t>
            </a:r>
            <a:r>
              <a:rPr lang="ru-RU" sz="2800" cap="none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осмотры </a:t>
            </a:r>
            <a:r>
              <a:rPr lang="ru-RU" sz="2800" cap="none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>(Проект приказа Минтруда и МЗ РФ) </a:t>
            </a:r>
            <a:r>
              <a:rPr lang="ru-RU" sz="2800" cap="none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800" cap="none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BD498-57A4-4008-B0DB-752A1BF2FD00}" type="datetime1">
              <a:rPr lang="ru-RU" smtClean="0"/>
              <a:pPr>
                <a:defRPr/>
              </a:pPr>
              <a:t>15.11.2018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9961-E717-4F0B-85BE-C18970D9AE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285728"/>
            <a:ext cx="8143900" cy="635798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Перечень вредных и (или) опасных производственных факторов</a:t>
            </a:r>
            <a:r>
              <a:rPr lang="ru-RU" dirty="0" smtClean="0"/>
              <a:t>, при наличии которых проводятся обязательные предварительные медицинские осмотры при поступлении на работу и периодические медицинские осмотры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Перечень работ, </a:t>
            </a:r>
            <a:r>
              <a:rPr lang="ru-RU" dirty="0" smtClean="0"/>
              <a:t>при выполнении которых проводятся обязательные предварительные медицинские осмотры при поступлении на работу и периодические медицинские осмотры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0383D-70E0-4B5F-9C50-665EC4244880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934350" cy="635798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ПЕРЕЧЕНЬ общих медицинских противопоказаний </a:t>
            </a:r>
            <a:r>
              <a:rPr lang="ru-RU" dirty="0" smtClean="0"/>
              <a:t>к допуску к работам с вредными и (или)о опасными производственными факторами, а также работам, при выполнении которых проводятся обязательные предварительные при поступлении на работу и периодические медицинские осмотры работников </a:t>
            </a:r>
          </a:p>
          <a:p>
            <a:endParaRPr lang="ru-RU" dirty="0" smtClean="0"/>
          </a:p>
          <a:p>
            <a:r>
              <a:rPr lang="ru-RU" b="1" dirty="0" smtClean="0"/>
              <a:t>Перечень дополнительных медицинских противопоказаний</a:t>
            </a:r>
            <a:r>
              <a:rPr lang="ru-RU" dirty="0" smtClean="0"/>
              <a:t> к работам с вредными и (или) опасными производственными факторами, а также работам, при выполнении которых проводятся обязательные предварительные при поступлении на работу и периодические медицинские осмотры работников, </a:t>
            </a:r>
            <a:r>
              <a:rPr lang="ru-RU" b="1" dirty="0" smtClean="0"/>
              <a:t>в соответствии с Перечнем вредных и/или опасных производственных факторов</a:t>
            </a:r>
            <a:r>
              <a:rPr lang="ru-RU" dirty="0" smtClean="0"/>
              <a:t>, а также </a:t>
            </a:r>
            <a:r>
              <a:rPr lang="ru-RU" b="1" dirty="0" smtClean="0"/>
              <a:t>работ</a:t>
            </a:r>
            <a:r>
              <a:rPr lang="ru-RU" dirty="0" smtClean="0"/>
              <a:t>, при которых проводятся обязательные предварительные при поступлении на работу и периодические медицинские осмотры работников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58859-F750-4506-99D1-52C27BBB3848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143932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При проведении ПМО всем обследуемым в обязательном порядке проводится осмотр врачом </a:t>
            </a:r>
          </a:p>
          <a:p>
            <a:r>
              <a:rPr lang="ru-RU" dirty="0" smtClean="0"/>
              <a:t> терапевтом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неврологом </a:t>
            </a:r>
          </a:p>
          <a:p>
            <a:r>
              <a:rPr lang="ru-RU" b="1" dirty="0" smtClean="0"/>
              <a:t> офтальмологом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оториноларинголог</a:t>
            </a:r>
            <a:r>
              <a:rPr lang="ru-RU" dirty="0" err="1" smtClean="0"/>
              <a:t>ом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акушером-гинекологом (для женщин)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Исследование уровня лейкоцитов, эритроцитов, СОЭ, </a:t>
            </a:r>
            <a:r>
              <a:rPr lang="ru-RU" dirty="0" smtClean="0"/>
              <a:t>глюкозы крови </a:t>
            </a:r>
          </a:p>
          <a:p>
            <a:r>
              <a:rPr lang="ru-RU" b="1" dirty="0" smtClean="0"/>
              <a:t>➢ Осмотр врачом - психиатром и психиатром-наркологом проводится при предварительном медицинском осмотре с обязательным исследованием уровня </a:t>
            </a:r>
            <a:r>
              <a:rPr lang="ru-RU" b="1" dirty="0" err="1" smtClean="0"/>
              <a:t>психоактивных</a:t>
            </a:r>
            <a:r>
              <a:rPr lang="ru-RU" b="1" dirty="0" smtClean="0"/>
              <a:t> веществ в моче </a:t>
            </a:r>
          </a:p>
          <a:p>
            <a:r>
              <a:rPr lang="ru-RU" dirty="0" smtClean="0"/>
              <a:t>➢ Рентгенологическое исследование в 2х проекциях (прямая и правая боковая) легких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D87CA-E687-44AF-8CF9-ABD48849B24F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005788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Пункт 5 дополнить абзацем следующего содержания:</a:t>
            </a:r>
          </a:p>
          <a:p>
            <a:r>
              <a:rPr lang="ru-RU" dirty="0" smtClean="0"/>
              <a:t> «При наличии у работника документально подтвержденных результатов лабораторных исследований учитываются результаты, которые выполнялись </a:t>
            </a:r>
            <a:r>
              <a:rPr lang="ru-RU" b="1" dirty="0" smtClean="0"/>
              <a:t>в течение 6 месяцев, предшествующих месяцу проведения ежегодного медицинского осмотра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(за исключением флюорографии, документально подтвержденные результаты которой учитываются при выполнении </a:t>
            </a:r>
            <a:r>
              <a:rPr lang="ru-RU" b="1" dirty="0" smtClean="0"/>
              <a:t>в течение 12 месяцев</a:t>
            </a:r>
            <a:r>
              <a:rPr lang="ru-RU" dirty="0" smtClean="0"/>
              <a:t>, предшествующих месяцу проведения ежегодного медицинского осмотра)».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37EF6-F48D-4BF6-AB06-1945595E19A7}" type="datetime1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E069-EB3A-4739-B967-91275BABC90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1312</Words>
  <Application>Microsoft Office PowerPoint</Application>
  <PresentationFormat>Экран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Динамика нормативных актов  по профпатологии</vt:lpstr>
      <vt:lpstr>Действующие изменения в 302н</vt:lpstr>
      <vt:lpstr>Слайд 3</vt:lpstr>
      <vt:lpstr>Проекты  новых документов</vt:lpstr>
      <vt:lpstr>Проект приказа Об утверждении Перечней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 (Проект приказа Минтруда и МЗ РФ)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ПРОФЕССИОНАЛЬНЫЙ СТАНДАРТ   Врач-профпатолог </vt:lpstr>
      <vt:lpstr>Слайд 20</vt:lpstr>
      <vt:lpstr>Слайд 21</vt:lpstr>
      <vt:lpstr>Что предстоит?</vt:lpstr>
      <vt:lpstr>Слайд 23</vt:lpstr>
      <vt:lpstr>Слайд 24</vt:lpstr>
      <vt:lpstr>Слайд 25</vt:lpstr>
      <vt:lpstr>Слайд 26</vt:lpstr>
      <vt:lpstr>Динамика нормативных актов по профпатологии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школе</dc:title>
  <dc:creator>Елена</dc:creator>
  <cp:lastModifiedBy>Truda</cp:lastModifiedBy>
  <cp:revision>35</cp:revision>
  <dcterms:created xsi:type="dcterms:W3CDTF">2010-09-18T18:54:13Z</dcterms:created>
  <dcterms:modified xsi:type="dcterms:W3CDTF">2018-11-15T11:16:56Z</dcterms:modified>
</cp:coreProperties>
</file>